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  <p:embeddedFont>
      <p:font typeface="Raleway Medium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Medium-bold.fntdata"/><Relationship Id="rId11" Type="http://schemas.openxmlformats.org/officeDocument/2006/relationships/font" Target="fonts/Raleway-regular.fntdata"/><Relationship Id="rId22" Type="http://schemas.openxmlformats.org/officeDocument/2006/relationships/font" Target="fonts/RalewayMedium-boldItalic.fntdata"/><Relationship Id="rId10" Type="http://schemas.openxmlformats.org/officeDocument/2006/relationships/slide" Target="slides/slide5.xml"/><Relationship Id="rId21" Type="http://schemas.openxmlformats.org/officeDocument/2006/relationships/font" Target="fonts/RalewayMedium-italic.fntdata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Medium-regular.fntdata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9fdbe785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9fdbe785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9fdbe785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9fdbe785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9fdbe785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9fdbe785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9fdbe78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9fdbe78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397150" y="422850"/>
            <a:ext cx="4297800" cy="4297800"/>
          </a:xfrm>
          <a:prstGeom prst="roundRect">
            <a:avLst>
              <a:gd fmla="val 10377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41250" y="1441125"/>
            <a:ext cx="3402300" cy="21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Object Classification in Urban Aerial Drone Footage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088" y="560038"/>
            <a:ext cx="3931919" cy="393191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574850" y="3855375"/>
            <a:ext cx="3402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Jack, Aidan, Liam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Project Recap</a:t>
            </a:r>
            <a:endParaRPr sz="2640"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1472850"/>
            <a:ext cx="76887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Objective: 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Create a computer vision object classification model to identify objects in aerial drone videos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Prior Research: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47">
                <a:latin typeface="Raleway Medium"/>
                <a:ea typeface="Raleway Medium"/>
                <a:cs typeface="Raleway Medium"/>
                <a:sym typeface="Raleway Medium"/>
              </a:rPr>
              <a:t>Stanford Drone Dataset</a:t>
            </a:r>
            <a:endParaRPr sz="1647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Our dataset: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Raleway Medium"/>
                <a:ea typeface="Raleway Medium"/>
                <a:cs typeface="Raleway Medium"/>
                <a:sym typeface="Raleway Medium"/>
              </a:rPr>
              <a:t>VisDrone Dataset</a:t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" sz="1600">
                <a:latin typeface="Raleway Medium"/>
                <a:ea typeface="Raleway Medium"/>
                <a:cs typeface="Raleway Medium"/>
                <a:sym typeface="Raleway Medium"/>
              </a:rPr>
              <a:t>300 videos, ~260,000 frames of urban Chinese cities</a:t>
            </a:r>
            <a:endParaRPr sz="16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400" y="2417950"/>
            <a:ext cx="2304174" cy="1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803" t="0"/>
          <a:stretch/>
        </p:blipFill>
        <p:spPr>
          <a:xfrm>
            <a:off x="5334925" y="251675"/>
            <a:ext cx="2905201" cy="16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r>
              <a:rPr lang="en"/>
              <a:t> Model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7650" y="1507375"/>
            <a:ext cx="76887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PyTorch Torchvision Faster R-CNN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○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Object detection model pre-trained on COCO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○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330,000+ </a:t>
            </a: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images and wider variety of locations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○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Includes same VisDrone classes (Pedestrian, Car, etc…)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Simple CNN model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○"/>
            </a:pPr>
            <a:r>
              <a:rPr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Small # of parameters (2-3 layers, no drop-off or optimizations, etc)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1328700" y="3696475"/>
            <a:ext cx="6490200" cy="105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Training Optimizations: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 augmentation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Optimizers (SGD with momentum, L2 regularization)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Learning rate scheduling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Early stopping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Architecture</a:t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159275" y="1472850"/>
            <a:ext cx="2811300" cy="20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Transfer Learning: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Load pretrained ResNet-50 or -101 model with FPN (better suited for drone images)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Freeze or allow fine-tuning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Remove original detection layers (head)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166350" y="1472850"/>
            <a:ext cx="2811300" cy="20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Region Proposal Network (RPN):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 built-in RPN layers to generate regions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Anchor box tuning as needed (e.g. smaller sizes)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173425" y="1472850"/>
            <a:ext cx="2811300" cy="20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Region of Interest (ROI) Head: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Customize ROI detection box head layers with dropout regularization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Add final box predictor, specified for VisDrone data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2878400" y="2343450"/>
            <a:ext cx="455400" cy="307200"/>
          </a:xfrm>
          <a:prstGeom prst="rightArrow">
            <a:avLst>
              <a:gd fmla="val 50000" name="adj1"/>
              <a:gd fmla="val 7000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5888300" y="2343450"/>
            <a:ext cx="455400" cy="307200"/>
          </a:xfrm>
          <a:prstGeom prst="rightArrow">
            <a:avLst>
              <a:gd fmla="val 50000" name="adj1"/>
              <a:gd fmla="val 7000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Criteria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1419100"/>
            <a:ext cx="76887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Modeled off VisDrone’s official competition criteria: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Average</a:t>
            </a: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 Precision</a:t>
            </a: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: “quality”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Precision = TP / (TP + FP)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Measures the accuracy of classifications and precision of bounding boxes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Intersection over Union (the closeness of two bounding boxes)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Average Recall</a:t>
            </a: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: “quantity”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Recall = TP / (TP + FN)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aleway Medium"/>
              <a:buChar char="-"/>
            </a:pPr>
            <a:r>
              <a:rPr lang="en" sz="1700">
                <a:latin typeface="Raleway Medium"/>
                <a:ea typeface="Raleway Medium"/>
                <a:cs typeface="Raleway Medium"/>
                <a:sym typeface="Raleway Medium"/>
              </a:rPr>
              <a:t>Measures the model’s ability to find all the relevant objects in an image </a:t>
            </a:r>
            <a:endParaRPr sz="17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